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1426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55984B-8ACC-5D4C-883A-6A0B2EBD37E9}" type="datetimeFigureOut">
              <a:rPr lang="en-US" smtClean="0"/>
              <a:t>4/8/2016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2E1E35-5740-CB4F-B4C4-99EC81135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65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1A0D-ECE4-4441-A698-90C62563C1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31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1A0D-ECE4-4441-A698-90C62563C1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31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2E1E35-5740-CB4F-B4C4-99EC81135C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628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2506" y="1507253"/>
            <a:ext cx="8276784" cy="164835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2506" y="3245404"/>
            <a:ext cx="8276784" cy="89152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287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69E4E31-9729-4F49-B473-6CA878EC8C87}" type="datetime1">
              <a:rPr lang="en-US">
                <a:solidFill>
                  <a:prstClr val="black"/>
                </a:solidFill>
                <a:latin typeface="Calibri"/>
              </a:rPr>
              <a:pPr/>
              <a:t>4/8/2016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366323A-1E26-BB4C-8DB6-AFE17AEB39A4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6467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FE268E-030E-564F-A469-1B086D4E66BA}" type="datetime1">
              <a:rPr lang="en-US">
                <a:solidFill>
                  <a:prstClr val="black"/>
                </a:solidFill>
                <a:latin typeface="Calibri"/>
              </a:rPr>
              <a:pPr/>
              <a:t>4/8/2016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366323A-1E26-BB4C-8DB6-AFE17AEB39A4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6710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2BE32A0-7733-1D45-AAE4-F7C6F6EAD97B}" type="datetime1">
              <a:rPr lang="en-US">
                <a:solidFill>
                  <a:prstClr val="black"/>
                </a:solidFill>
                <a:latin typeface="Calibri"/>
              </a:rPr>
              <a:pPr/>
              <a:t>4/8/2016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366323A-1E26-BB4C-8DB6-AFE17AEB39A4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0361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C40F8E2-A457-2444-8812-ED873089B5C4}" type="datetime1">
              <a:rPr lang="en-US">
                <a:solidFill>
                  <a:prstClr val="black"/>
                </a:solidFill>
                <a:latin typeface="Calibri"/>
              </a:rPr>
              <a:pPr/>
              <a:t>4/8/2016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366323A-1E26-BB4C-8DB6-AFE17AEB39A4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3270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ABE8DC6-39C2-AF4D-A468-D1BA9751DF54}" type="datetime1">
              <a:rPr lang="en-US">
                <a:solidFill>
                  <a:prstClr val="black"/>
                </a:solidFill>
                <a:latin typeface="Calibri"/>
              </a:rPr>
              <a:pPr/>
              <a:t>4/8/2016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366323A-1E26-BB4C-8DB6-AFE17AEB39A4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1935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C6F2936-80E5-984C-9175-E8A3E29DA4F1}" type="datetime1">
              <a:rPr lang="en-US">
                <a:solidFill>
                  <a:prstClr val="black"/>
                </a:solidFill>
                <a:latin typeface="Calibri"/>
              </a:rPr>
              <a:pPr/>
              <a:t>4/8/2016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366323A-1E26-BB4C-8DB6-AFE17AEB39A4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81958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CE3A90-F1D4-924F-AA50-9B202CC59949}" type="datetime1">
              <a:rPr lang="en-US">
                <a:solidFill>
                  <a:prstClr val="black"/>
                </a:solidFill>
                <a:latin typeface="Calibri"/>
              </a:rPr>
              <a:pPr/>
              <a:t>4/8/2016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366323A-1E26-BB4C-8DB6-AFE17AEB39A4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31857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00F1893-E0BA-6C49-9B66-6D9986C79892}" type="datetime1">
              <a:rPr lang="en-US">
                <a:solidFill>
                  <a:prstClr val="black"/>
                </a:solidFill>
                <a:latin typeface="Calibri"/>
              </a:rPr>
              <a:pPr/>
              <a:t>4/8/2016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366323A-1E26-BB4C-8DB6-AFE17AEB39A4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8823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06A0F5-D5EB-F54C-BA66-5A5381911382}" type="datetime1">
              <a:rPr lang="en-US">
                <a:solidFill>
                  <a:prstClr val="black"/>
                </a:solidFill>
                <a:latin typeface="Calibri"/>
              </a:rPr>
              <a:pPr/>
              <a:t>4/8/2016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366323A-1E26-BB4C-8DB6-AFE17AEB39A4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075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2B34F44-E61E-3542-9A33-B410C8470F64}" type="datetime1">
              <a:rPr lang="en-US">
                <a:solidFill>
                  <a:prstClr val="black"/>
                </a:solidFill>
                <a:latin typeface="Calibri"/>
              </a:rPr>
              <a:pPr/>
              <a:t>4/8/2016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366323A-1E26-BB4C-8DB6-AFE17AEB39A4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66993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726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16234A"/>
          </a:solidFill>
          <a:latin typeface="Helvetic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bg1">
              <a:lumMod val="50000"/>
            </a:schemeClr>
          </a:solidFill>
          <a:latin typeface="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3200" kern="1200">
          <a:solidFill>
            <a:schemeClr val="bg1">
              <a:lumMod val="50000"/>
            </a:schemeClr>
          </a:solidFill>
          <a:latin typeface="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bg1">
              <a:lumMod val="50000"/>
            </a:schemeClr>
          </a:solidFill>
          <a:latin typeface="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3200" kern="1200">
          <a:solidFill>
            <a:schemeClr val="bg1">
              <a:lumMod val="50000"/>
            </a:schemeClr>
          </a:solidFill>
          <a:latin typeface="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3200" kern="1200">
          <a:solidFill>
            <a:schemeClr val="bg1">
              <a:lumMod val="50000"/>
            </a:schemeClr>
          </a:solidFill>
          <a:latin typeface="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Predator-Prey Model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Connor Hann, </a:t>
            </a:r>
            <a:r>
              <a:rPr lang="en-US" dirty="0" err="1">
                <a:solidFill>
                  <a:schemeClr val="tx1"/>
                </a:solidFill>
              </a:rPr>
              <a:t>Xiaomeng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Jia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Peifan</a:t>
            </a:r>
            <a:r>
              <a:rPr lang="en-US" dirty="0">
                <a:solidFill>
                  <a:schemeClr val="tx1"/>
                </a:solidFill>
              </a:rPr>
              <a:t> Liu, and </a:t>
            </a:r>
            <a:r>
              <a:rPr lang="en-US" dirty="0" err="1">
                <a:solidFill>
                  <a:schemeClr val="tx1"/>
                </a:solidFill>
              </a:rPr>
              <a:t>Xinyu</a:t>
            </a:r>
            <a:r>
              <a:rPr lang="en-US" dirty="0">
                <a:solidFill>
                  <a:schemeClr val="tx1"/>
                </a:solidFill>
              </a:rPr>
              <a:t> Wu</a:t>
            </a:r>
            <a:r>
              <a:rPr lang="en-US" baseline="30000" dirty="0">
                <a:solidFill>
                  <a:schemeClr val="tx1"/>
                </a:solidFill>
              </a:rPr>
              <a:t>1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r>
              <a:rPr lang="en-US" baseline="30000" dirty="0" smtClean="0">
                <a:solidFill>
                  <a:schemeClr val="tx1"/>
                </a:solidFill>
                <a:latin typeface="Arial"/>
                <a:cs typeface="Arial"/>
              </a:rPr>
              <a:t>1 </a:t>
            </a:r>
            <a:r>
              <a:rPr lang="en-US" dirty="0" smtClean="0">
                <a:solidFill>
                  <a:schemeClr val="tx1"/>
                </a:solidFill>
                <a:latin typeface="Arial"/>
                <a:cs typeface="Arial"/>
              </a:rPr>
              <a:t>Physics </a:t>
            </a: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Department, Duke University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93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 smtClean="0"/>
              <a:t>Extinction Happens.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" y="1142207"/>
            <a:ext cx="8138160" cy="5008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Two kind of extinction can happen!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323A-1E26-BB4C-8DB6-AFE17AEB39A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54" y="1862579"/>
            <a:ext cx="4154487" cy="38428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641" y="1904012"/>
            <a:ext cx="4419600" cy="380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7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 smtClean="0"/>
              <a:t>Animation for extinction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323A-1E26-BB4C-8DB6-AFE17AEB39A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5" name="BothExtinct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332" y="1417638"/>
            <a:ext cx="4653068" cy="4119562"/>
          </a:xfrm>
          <a:prstGeom prst="rect">
            <a:avLst/>
          </a:prstGeom>
        </p:spPr>
      </p:pic>
      <p:pic>
        <p:nvPicPr>
          <p:cNvPr id="6" name="SahrkExtinction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38320" y="1417638"/>
            <a:ext cx="4734560" cy="411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92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 smtClean="0"/>
              <a:t>Conclusion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290320"/>
            <a:ext cx="8321040" cy="48358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500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game shows same characteristic with the predator-prey model.</a:t>
            </a:r>
          </a:p>
          <a:p>
            <a:pPr marL="0" indent="0">
              <a:buNone/>
            </a:pPr>
            <a:endParaRPr lang="en-US" sz="1000" dirty="0" smtClean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500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same parameter, different result can be obtained(stochastic).</a:t>
            </a:r>
          </a:p>
          <a:p>
            <a:pPr marL="0" indent="0">
              <a:buNone/>
            </a:pPr>
            <a:endParaRPr lang="en-US" sz="1000" dirty="0" smtClean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500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Changing parameters can change the result significantly.</a:t>
            </a:r>
          </a:p>
          <a:p>
            <a:pPr marL="0" indent="0">
              <a:buNone/>
            </a:pPr>
            <a:endParaRPr lang="en-US" sz="1000" dirty="0" smtClean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500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Changing initial condition to some extent do not change the level of the overall result.</a:t>
            </a:r>
          </a:p>
          <a:p>
            <a:pPr marL="0" indent="0">
              <a:buNone/>
            </a:pPr>
            <a:endParaRPr lang="en-US" sz="1100" dirty="0" smtClean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500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Extinction can happen so the parameters need to be tuned carefully.</a:t>
            </a:r>
            <a:endParaRPr lang="en-US" sz="25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323A-1E26-BB4C-8DB6-AFE17AEB39A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1784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77581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Thank You!</a:t>
            </a:r>
            <a:endParaRPr lang="en-US" sz="5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323A-1E26-BB4C-8DB6-AFE17AEB39A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325" y="3517900"/>
            <a:ext cx="2657475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18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161" y="130015"/>
            <a:ext cx="8229600" cy="822642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chemeClr val="tx1"/>
                </a:solidFill>
              </a:rPr>
              <a:t>Predator-Prey Models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>
          <a:xfrm>
            <a:off x="8686799" y="6492875"/>
            <a:ext cx="1231157" cy="365125"/>
          </a:xfrm>
        </p:spPr>
        <p:txBody>
          <a:bodyPr/>
          <a:lstStyle/>
          <a:p>
            <a:fld id="{7366323A-1E26-BB4C-8DB6-AFE17AEB39A4}" type="slidenum">
              <a:rPr lang="en-US" smtClean="0">
                <a:solidFill>
                  <a:srgbClr val="FFFFFF"/>
                </a:solidFill>
              </a:rPr>
              <a:t>2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8" name="Picture 7" descr="LV_predic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062" y="3803409"/>
            <a:ext cx="4866220" cy="2614158"/>
          </a:xfrm>
          <a:prstGeom prst="rect">
            <a:avLst/>
          </a:prstGeom>
        </p:spPr>
      </p:pic>
      <p:pic>
        <p:nvPicPr>
          <p:cNvPr id="9" name="Picture 8" descr="LV_data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" t="4042"/>
          <a:stretch/>
        </p:blipFill>
        <p:spPr>
          <a:xfrm>
            <a:off x="4065061" y="1147461"/>
            <a:ext cx="5078939" cy="2542433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66161" y="1147461"/>
            <a:ext cx="3898900" cy="2417465"/>
            <a:chOff x="166162" y="1436741"/>
            <a:chExt cx="3898900" cy="2417465"/>
          </a:xfrm>
        </p:grpSpPr>
        <p:sp>
          <p:nvSpPr>
            <p:cNvPr id="3" name="TextBox 2"/>
            <p:cNvSpPr txBox="1"/>
            <p:nvPr/>
          </p:nvSpPr>
          <p:spPr>
            <a:xfrm>
              <a:off x="627323" y="1436741"/>
              <a:ext cx="28999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Lotkka-Voltera</a:t>
              </a:r>
              <a:r>
                <a:rPr lang="en-US" sz="2400" dirty="0" smtClean="0"/>
                <a:t> Model</a:t>
              </a:r>
              <a:endParaRPr lang="en-US" sz="2400" dirty="0"/>
            </a:p>
          </p:txBody>
        </p:sp>
        <p:pic>
          <p:nvPicPr>
            <p:cNvPr id="10" name="Picture 9" descr="Screen Shot 2016-04-07 at 10.36.35 PM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162" y="1898406"/>
              <a:ext cx="3898900" cy="195580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66163" y="4746952"/>
            <a:ext cx="38988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Simple models can have strong predictive power!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11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86800" y="6492875"/>
            <a:ext cx="2133600" cy="365125"/>
          </a:xfrm>
        </p:spPr>
        <p:txBody>
          <a:bodyPr/>
          <a:lstStyle/>
          <a:p>
            <a:fld id="{7366323A-1E26-BB4C-8DB6-AFE17AEB39A4}" type="slidenum">
              <a:rPr lang="en-US" smtClean="0">
                <a:solidFill>
                  <a:schemeClr val="bg1"/>
                </a:solidFill>
                <a:latin typeface="Calibri"/>
              </a:rPr>
              <a:pPr/>
              <a:t>3</a:t>
            </a:fld>
            <a:endParaRPr lang="en-US" dirty="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6161" y="130015"/>
            <a:ext cx="8229600" cy="8226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16234A"/>
                </a:solidFill>
                <a:latin typeface="Helvetica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smtClean="0">
                <a:solidFill>
                  <a:schemeClr val="tx1"/>
                </a:solidFill>
              </a:rPr>
              <a:t>Our Model: Fish and Sharks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591" y="785169"/>
            <a:ext cx="680186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Program parameters:</a:t>
            </a:r>
          </a:p>
          <a:p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Initial number of fish	 	</a:t>
            </a:r>
            <a:r>
              <a:rPr lang="en-US" sz="2400" dirty="0" smtClean="0">
                <a:latin typeface="Courier"/>
                <a:cs typeface="Courier"/>
              </a:rPr>
              <a:t>n0_fish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Initial number of sharks	</a:t>
            </a:r>
            <a:r>
              <a:rPr lang="en-US" sz="2400" dirty="0" smtClean="0">
                <a:latin typeface="Courier"/>
                <a:cs typeface="Courier"/>
              </a:rPr>
              <a:t>n0_sharks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Time for fish to breed	 	</a:t>
            </a:r>
            <a:r>
              <a:rPr lang="en-US" sz="2400" dirty="0" err="1" smtClean="0">
                <a:latin typeface="Courier"/>
                <a:cs typeface="Courier"/>
              </a:rPr>
              <a:t>breed_age_fish</a:t>
            </a:r>
            <a:endParaRPr lang="en-US" sz="2400" dirty="0" smtClean="0">
              <a:latin typeface="Courier"/>
              <a:cs typeface="Courier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Time for sharks to breed	</a:t>
            </a:r>
            <a:r>
              <a:rPr lang="en-US" sz="2400" dirty="0" err="1" smtClean="0">
                <a:latin typeface="Courier"/>
                <a:cs typeface="Courier"/>
              </a:rPr>
              <a:t>breed_age_sharks</a:t>
            </a:r>
            <a:endParaRPr lang="en-US" sz="2400" dirty="0">
              <a:latin typeface="Courier"/>
              <a:cs typeface="Courier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Time for sharks to starve	</a:t>
            </a:r>
            <a:r>
              <a:rPr lang="en-US" sz="2400" dirty="0" err="1" smtClean="0">
                <a:latin typeface="Courier"/>
                <a:cs typeface="Courier"/>
              </a:rPr>
              <a:t>starve_time</a:t>
            </a:r>
            <a:endParaRPr lang="en-US" sz="2400" dirty="0" smtClean="0">
              <a:latin typeface="Courier"/>
              <a:cs typeface="Courier"/>
            </a:endParaRPr>
          </a:p>
          <a:p>
            <a:pPr marL="342900" indent="-342900">
              <a:buFont typeface="Arial"/>
              <a:buChar char="•"/>
            </a:pP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13765" y="3841724"/>
            <a:ext cx="4717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Two-dimensional periodic N x N grid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01" y="4303389"/>
            <a:ext cx="2744694" cy="2301856"/>
          </a:xfrm>
          <a:prstGeom prst="rect">
            <a:avLst/>
          </a:prstGeom>
        </p:spPr>
      </p:pic>
      <p:pic>
        <p:nvPicPr>
          <p:cNvPr id="10" name="Picture 9" descr="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298" y="3476599"/>
            <a:ext cx="4021702" cy="301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68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161" y="130015"/>
            <a:ext cx="8229600" cy="822642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chemeClr val="tx1"/>
                </a:solidFill>
              </a:rPr>
              <a:t>Shark and Fish Movement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>
          <a:xfrm>
            <a:off x="8686799" y="6492875"/>
            <a:ext cx="1231157" cy="365125"/>
          </a:xfrm>
        </p:spPr>
        <p:txBody>
          <a:bodyPr/>
          <a:lstStyle/>
          <a:p>
            <a:fld id="{7366323A-1E26-BB4C-8DB6-AFE17AEB39A4}" type="slidenum">
              <a:rPr lang="en-US" smtClean="0">
                <a:solidFill>
                  <a:srgbClr val="FFFFFF"/>
                </a:solidFill>
              </a:rPr>
              <a:t>4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8" name="Picture 7" descr="LV_predic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062" y="3803409"/>
            <a:ext cx="4866220" cy="2614158"/>
          </a:xfrm>
          <a:prstGeom prst="rect">
            <a:avLst/>
          </a:prstGeom>
        </p:spPr>
      </p:pic>
      <p:pic>
        <p:nvPicPr>
          <p:cNvPr id="9" name="Picture 8" descr="LV_data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" t="4042"/>
          <a:stretch/>
        </p:blipFill>
        <p:spPr>
          <a:xfrm>
            <a:off x="4065061" y="1147461"/>
            <a:ext cx="5078939" cy="2542433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66161" y="1147461"/>
            <a:ext cx="3898900" cy="2417465"/>
            <a:chOff x="166162" y="1436741"/>
            <a:chExt cx="3898900" cy="2417465"/>
          </a:xfrm>
        </p:grpSpPr>
        <p:sp>
          <p:nvSpPr>
            <p:cNvPr id="3" name="TextBox 2"/>
            <p:cNvSpPr txBox="1"/>
            <p:nvPr/>
          </p:nvSpPr>
          <p:spPr>
            <a:xfrm>
              <a:off x="627323" y="1436741"/>
              <a:ext cx="28999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Lotkka-Voltera</a:t>
              </a:r>
              <a:r>
                <a:rPr lang="en-US" sz="2400" dirty="0" smtClean="0"/>
                <a:t> Model</a:t>
              </a:r>
              <a:endParaRPr lang="en-US" sz="2400" dirty="0"/>
            </a:p>
          </p:txBody>
        </p:sp>
        <p:pic>
          <p:nvPicPr>
            <p:cNvPr id="10" name="Picture 9" descr="Screen Shot 2016-04-07 at 10.36.35 PM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162" y="1898406"/>
              <a:ext cx="3898900" cy="195580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66163" y="4746952"/>
            <a:ext cx="38988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Simple models can have strong predictive power!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72555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7472"/>
            <a:ext cx="8229600" cy="841566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/>
              <a:t>Animation</a:t>
            </a:r>
            <a:endParaRPr lang="en-US" sz="3600" dirty="0"/>
          </a:p>
        </p:txBody>
      </p:sp>
      <p:pic>
        <p:nvPicPr>
          <p:cNvPr id="5" name="pop(size100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1113" y="1189038"/>
            <a:ext cx="6583362" cy="49371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323A-1E26-BB4C-8DB6-AFE17AEB39A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657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 smtClean="0"/>
              <a:t>Periodic</a:t>
            </a:r>
            <a:endParaRPr lang="en-US" sz="36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9616" y="1170432"/>
            <a:ext cx="6684263" cy="478051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323A-1E26-BB4C-8DB6-AFE17AEB39A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089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 smtClean="0"/>
              <a:t>Stochastic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904" y="1261872"/>
            <a:ext cx="8311896" cy="48642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 Result is different for each run.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323A-1E26-BB4C-8DB6-AFE17AEB39A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836" y="1781789"/>
            <a:ext cx="8104328" cy="457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7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60" y="51283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/>
              <a:t>Parameter Sensitive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960" y="920446"/>
            <a:ext cx="8229600" cy="48297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Breeding age significantly influence oscillation period and amplitude.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323A-1E26-BB4C-8DB6-AFE17AEB39A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60" y="1666240"/>
            <a:ext cx="8318576" cy="469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70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 smtClean="0"/>
              <a:t>Initial condition insensitive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Goes to certain level after sufficient long time.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6323A-1E26-BB4C-8DB6-AFE17AEB39A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" y="2194560"/>
            <a:ext cx="8321040" cy="393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78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4x3_duke_ppt_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187</Words>
  <Application>Microsoft Office PowerPoint</Application>
  <PresentationFormat>On-screen Show (4:3)</PresentationFormat>
  <Paragraphs>55</Paragraphs>
  <Slides>13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Courier</vt:lpstr>
      <vt:lpstr>Arial</vt:lpstr>
      <vt:lpstr>Calibri</vt:lpstr>
      <vt:lpstr>Helvetica</vt:lpstr>
      <vt:lpstr>4x3_duke_ppt_3</vt:lpstr>
      <vt:lpstr>Predator-Prey Model</vt:lpstr>
      <vt:lpstr>Predator-Prey Models</vt:lpstr>
      <vt:lpstr>PowerPoint Presentation</vt:lpstr>
      <vt:lpstr>Shark and Fish Movement</vt:lpstr>
      <vt:lpstr>Animation</vt:lpstr>
      <vt:lpstr>Periodic</vt:lpstr>
      <vt:lpstr>Stochastic</vt:lpstr>
      <vt:lpstr>Parameter Sensitive</vt:lpstr>
      <vt:lpstr>Initial condition insensitive</vt:lpstr>
      <vt:lpstr>Extinction Happens.</vt:lpstr>
      <vt:lpstr>Animation for extinction</vt:lpstr>
      <vt:lpstr>Conclusion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Predator-Prey Model</dc:title>
  <dc:creator>Connor Hann</dc:creator>
  <cp:lastModifiedBy>Xinyu Wu</cp:lastModifiedBy>
  <cp:revision>11</cp:revision>
  <dcterms:created xsi:type="dcterms:W3CDTF">2016-04-08T02:31:08Z</dcterms:created>
  <dcterms:modified xsi:type="dcterms:W3CDTF">2016-04-08T05:53:13Z</dcterms:modified>
</cp:coreProperties>
</file>

<file path=docProps/thumbnail.jpeg>
</file>